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270" r:id="rId4"/>
    <p:sldId id="268" r:id="rId5"/>
    <p:sldId id="269" r:id="rId6"/>
    <p:sldId id="267" r:id="rId7"/>
    <p:sldId id="276" r:id="rId8"/>
    <p:sldId id="271" r:id="rId9"/>
    <p:sldId id="272" r:id="rId10"/>
    <p:sldId id="273" r:id="rId11"/>
    <p:sldId id="277" r:id="rId12"/>
    <p:sldId id="278" r:id="rId13"/>
    <p:sldId id="274" r:id="rId14"/>
    <p:sldId id="284" r:id="rId15"/>
    <p:sldId id="275" r:id="rId16"/>
    <p:sldId id="285" r:id="rId17"/>
    <p:sldId id="286" r:id="rId18"/>
    <p:sldId id="287" r:id="rId19"/>
    <p:sldId id="265" r:id="rId20"/>
    <p:sldId id="261" r:id="rId21"/>
    <p:sldId id="263" r:id="rId22"/>
    <p:sldId id="264" r:id="rId23"/>
    <p:sldId id="279" r:id="rId24"/>
    <p:sldId id="288" r:id="rId25"/>
    <p:sldId id="289" r:id="rId26"/>
    <p:sldId id="280" r:id="rId27"/>
    <p:sldId id="281" r:id="rId28"/>
    <p:sldId id="282" r:id="rId29"/>
    <p:sldId id="283" r:id="rId30"/>
    <p:sldId id="2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49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6F081-8781-4431-8FD4-2CF608CD7C47}" type="datetimeFigureOut">
              <a:rPr lang="en-US" smtClean="0"/>
              <a:t>25-Jul-19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E42EF-B2A2-4428-A098-E6934E2840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190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CA47C-B7FD-4BE9-B0E6-81BA758D95F2}" type="datetimeFigureOut">
              <a:rPr lang="en-US" smtClean="0"/>
              <a:t>25-Jul-19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16F0-385D-4F6E-BE54-A09D410D2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26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3716F0-385D-4F6E-BE54-A09D410D24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4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solidFill>
                  <a:schemeClr val="tx2"/>
                </a:solidFill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24136-D290-48F3-A182-4C46BEB5146B}" type="datetime1">
              <a:rPr lang="en-US" smtClean="0"/>
              <a:t>25-Jul-19</a:t>
            </a:fld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7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D44C-38B1-4D0F-9006-D5774F331095}" type="datetime1">
              <a:rPr lang="en-US" smtClean="0"/>
              <a:t>25-Jul-19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518A-FD4F-4358-B95B-9DB5A17160FB}" type="datetime1">
              <a:rPr lang="en-US" smtClean="0"/>
              <a:t>25-Jul-19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56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A9F4F-03AD-4497-A65D-076601BD41D2}" type="datetime1">
              <a:rPr lang="en-US" smtClean="0"/>
              <a:t>25-Jul-19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F3AC-A781-43AA-8BD5-B12F49168B94}" type="datetime1">
              <a:rPr lang="en-US" smtClean="0"/>
              <a:t>25-Jul-19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56A41-C91B-43FF-9881-F5DA9878418F}" type="datetime1">
              <a:rPr lang="en-US" smtClean="0"/>
              <a:t>25-Jul-19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0">
                <a:solidFill>
                  <a:schemeClr val="accent3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7AA76-41EE-4C13-950E-E611B8B8FC52}" type="datetime1">
              <a:rPr lang="en-US" smtClean="0"/>
              <a:t>25-Jul-19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6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A26-E7BC-4498-97E4-87AF12377CA9}" type="datetime1">
              <a:rPr lang="en-US" smtClean="0"/>
              <a:t>25-Jul-19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A4171-1117-4486-993C-35A7470D8847}" type="datetime1">
              <a:rPr lang="en-US" smtClean="0"/>
              <a:t>25-Jul-19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9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4CB8-1563-4663-81DB-74EB416C19BE}" type="datetime1">
              <a:rPr lang="en-US" smtClean="0"/>
              <a:t>25-Jul-19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28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0C6724CE-2468-448B-87C1-A92EDD78369B}" type="datetime1">
              <a:rPr lang="en-US" smtClean="0"/>
              <a:t>25-Jul-19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lvl1pPr>
              <a:defRPr sz="1100"/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2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CD11720-76E7-46E6-B0AA-057287C42052}" type="datetime1">
              <a:rPr lang="en-US" smtClean="0"/>
              <a:t>25-Jul-19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065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D6A028E9-D410-46F1-AFCB-D92C92B9B872}"/>
              </a:ext>
            </a:extLst>
          </p:cNvPr>
          <p:cNvSpPr txBox="1">
            <a:spLocks/>
          </p:cNvSpPr>
          <p:nvPr/>
        </p:nvSpPr>
        <p:spPr>
          <a:xfrm>
            <a:off x="3445565" y="3593510"/>
            <a:ext cx="5300870" cy="834651"/>
          </a:xfrm>
          <a:prstGeom prst="rect">
            <a:avLst/>
          </a:prstGeom>
        </p:spPr>
        <p:txBody>
          <a:bodyPr vert="horz" lIns="100584" tIns="4572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tx2"/>
              </a:buClr>
              <a:buSzPct val="95000"/>
              <a:buFont typeface="Wingdings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Courier Service Management</a:t>
            </a:r>
          </a:p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256593"/>
            <a:ext cx="10363200" cy="83465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Stamford University Bangladesh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3BEA56-C0A7-4D1C-89F2-1AF9F5913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25" y="1894845"/>
            <a:ext cx="1790950" cy="1732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91F7A41-411F-44A3-965C-B1BE0E44EE9B}"/>
              </a:ext>
            </a:extLst>
          </p:cNvPr>
          <p:cNvSpPr txBox="1">
            <a:spLocks/>
          </p:cNvSpPr>
          <p:nvPr/>
        </p:nvSpPr>
        <p:spPr>
          <a:xfrm>
            <a:off x="5314123" y="4107061"/>
            <a:ext cx="5300870" cy="1247931"/>
          </a:xfrm>
          <a:prstGeom prst="rect">
            <a:avLst/>
          </a:prstGeom>
        </p:spPr>
        <p:txBody>
          <a:bodyPr vert="horz" lIns="100584" tIns="4572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tx2"/>
              </a:buClr>
              <a:buSzPct val="95000"/>
              <a:buFont typeface="Wingdings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Nazim Uddin   CSE 063 07429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Priyanka Rani Satu   CSE 063 07380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Naeemul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Hasan   CSE 063 07438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F7CF2A-BA85-4AEC-BFAD-3A83E26508EC}"/>
              </a:ext>
            </a:extLst>
          </p:cNvPr>
          <p:cNvSpPr txBox="1">
            <a:spLocks/>
          </p:cNvSpPr>
          <p:nvPr/>
        </p:nvSpPr>
        <p:spPr>
          <a:xfrm>
            <a:off x="1391480" y="4222712"/>
            <a:ext cx="4916555" cy="1016628"/>
          </a:xfrm>
          <a:prstGeom prst="rect">
            <a:avLst/>
          </a:prstGeom>
        </p:spPr>
        <p:txBody>
          <a:bodyPr vert="horz" lIns="100584" tIns="45720" anchor="b">
            <a:normAutofit/>
          </a:bodyPr>
          <a:lstStyle>
            <a:lvl1pPr marL="0" indent="0" algn="l" rtl="0" eaLnBrk="1" latinLnBrk="0" hangingPunct="1">
              <a:spcBef>
                <a:spcPts val="0"/>
              </a:spcBef>
              <a:buClr>
                <a:schemeClr val="tx2"/>
              </a:buClr>
              <a:buSzPct val="95000"/>
              <a:buFont typeface="Wingdings"/>
              <a:buNone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None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3"/>
              <a:buNone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Tanveer Ahmed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Senior Lecturer, Dept. of CSE</a:t>
            </a:r>
          </a:p>
        </p:txBody>
      </p:sp>
    </p:spTree>
    <p:extLst>
      <p:ext uri="{BB962C8B-B14F-4D97-AF65-F5344CB8AC3E}">
        <p14:creationId xmlns:p14="http://schemas.microsoft.com/office/powerpoint/2010/main" val="17669482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DFD : Level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A2AB33-32EA-4129-93BE-99FB5691D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63" y="1018838"/>
            <a:ext cx="6792273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7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DFD : </a:t>
            </a:r>
            <a:r>
              <a:rPr lang="en-US" dirty="0" smtClean="0"/>
              <a:t>Child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8C667-4576-49CD-8CB2-7E5893149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153" y="1033128"/>
            <a:ext cx="6763694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DFD : </a:t>
            </a:r>
            <a:r>
              <a:rPr lang="en-US" dirty="0" smtClean="0"/>
              <a:t>Child level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3FAEC-67EA-41CE-BB09-615F325FD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8" y="1114102"/>
            <a:ext cx="704948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ER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766390"/>
            <a:ext cx="6257109" cy="571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8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ER </a:t>
            </a:r>
            <a:r>
              <a:rPr lang="en-US" dirty="0" smtClean="0"/>
              <a:t>Diagram design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47" y="947391"/>
            <a:ext cx="720190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45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3" y="1528354"/>
            <a:ext cx="6727371" cy="423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7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91" y="1254034"/>
            <a:ext cx="6753498" cy="442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956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74" y="1502229"/>
            <a:ext cx="685800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19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149010" cy="839658"/>
          </a:xfrm>
        </p:spPr>
        <p:txBody>
          <a:bodyPr/>
          <a:lstStyle/>
          <a:p>
            <a:pPr algn="ctr"/>
            <a:r>
              <a:rPr lang="en-US" dirty="0"/>
              <a:t>Use Case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0" y="1142680"/>
            <a:ext cx="6872767" cy="47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75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Class Diagram : Administrator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9533E0-8CF3-4895-A520-78A6BB8C6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96" y="819979"/>
            <a:ext cx="6011114" cy="27050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6BEBE6-4D43-443D-BDB9-1CA89CCDC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96" y="3429000"/>
            <a:ext cx="6011114" cy="32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0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Introduction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38DE517F-18AC-4C6C-AA78-0112E520E88E}"/>
              </a:ext>
            </a:extLst>
          </p:cNvPr>
          <p:cNvSpPr txBox="1">
            <a:spLocks/>
          </p:cNvSpPr>
          <p:nvPr/>
        </p:nvSpPr>
        <p:spPr>
          <a:xfrm>
            <a:off x="1384851" y="1486098"/>
            <a:ext cx="8713305" cy="397379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 smtClean="0"/>
              <a:t>1.Daily </a:t>
            </a:r>
            <a:r>
              <a:rPr lang="en-US" dirty="0"/>
              <a:t>Activities</a:t>
            </a:r>
          </a:p>
          <a:p>
            <a:r>
              <a:rPr lang="en-US" dirty="0"/>
              <a:t>2</a:t>
            </a:r>
            <a:r>
              <a:rPr lang="en-US" dirty="0" smtClean="0"/>
              <a:t>.Transport system</a:t>
            </a:r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.Door-to-door delivery</a:t>
            </a:r>
          </a:p>
          <a:p>
            <a:r>
              <a:rPr lang="en-US" dirty="0" smtClean="0"/>
              <a:t>4.GUI(</a:t>
            </a:r>
            <a:r>
              <a:rPr lang="en-US" dirty="0"/>
              <a:t>g</a:t>
            </a:r>
            <a:r>
              <a:rPr lang="en-US" dirty="0" smtClean="0"/>
              <a:t>raphical </a:t>
            </a:r>
            <a:r>
              <a:rPr lang="en-US" dirty="0"/>
              <a:t>user interface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5</a:t>
            </a:r>
            <a:r>
              <a:rPr lang="en-US" dirty="0" smtClean="0"/>
              <a:t>.Time </a:t>
            </a:r>
            <a:r>
              <a:rPr lang="en-US" dirty="0"/>
              <a:t>saving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97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Class Diagram : Manager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AAA9A01-0EBA-49AF-9604-A8D6DABD2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4" y="1336361"/>
            <a:ext cx="3578086" cy="405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3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Class Diagram : Staff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BB3CC-6BE6-4B3A-A211-CA4321557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09" y="954157"/>
            <a:ext cx="6011114" cy="2474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6C09AF-E0E2-4FD3-8897-AB074C175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713" y="3331382"/>
            <a:ext cx="6011114" cy="301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857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Class Diagram : User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33E1E0-21F1-476D-9142-3A278F491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43" y="954157"/>
            <a:ext cx="6011114" cy="2663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3BDFFE-AD45-4316-92AB-5AEA55529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34" y="3429000"/>
            <a:ext cx="6011114" cy="320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4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24" y="954157"/>
            <a:ext cx="11247120" cy="53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65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4" y="954157"/>
            <a:ext cx="10972800" cy="54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10353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17" y="954157"/>
            <a:ext cx="10392166" cy="522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7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906B0-F2DA-4949-B69F-834C194EE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5" y="1268945"/>
            <a:ext cx="10508974" cy="52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5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D1C66-17D8-4839-AF26-E9C74C747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88263"/>
            <a:ext cx="10747513" cy="394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8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275BD4-CBAB-4DE2-8DF5-737735EC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83" y="1122256"/>
            <a:ext cx="10575234" cy="540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6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4">
            <a:extLst>
              <a:ext uri="{FF2B5EF4-FFF2-40B4-BE49-F238E27FC236}">
                <a16:creationId xmlns:a16="http://schemas.microsoft.com/office/drawing/2014/main" id="{AF7B9AD1-809E-4964-801C-7A63CC9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r>
              <a:rPr lang="en-US" dirty="0"/>
              <a:t>Interface : D-FASTER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1BB0-D733-450C-A50E-656F1706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1" y="1354917"/>
            <a:ext cx="10031896" cy="41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9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Problem Definition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F039681-B97A-40C4-8492-E3B6D6747657}"/>
              </a:ext>
            </a:extLst>
          </p:cNvPr>
          <p:cNvSpPr txBox="1">
            <a:spLocks/>
          </p:cNvSpPr>
          <p:nvPr/>
        </p:nvSpPr>
        <p:spPr>
          <a:xfrm>
            <a:off x="1394791" y="1181297"/>
            <a:ext cx="8819322" cy="409306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1.Fully automated</a:t>
            </a:r>
          </a:p>
          <a:p>
            <a:r>
              <a:rPr lang="en-US" dirty="0"/>
              <a:t>2.Tracking system</a:t>
            </a:r>
          </a:p>
          <a:p>
            <a:r>
              <a:rPr lang="en-US" dirty="0"/>
              <a:t>3.Secure data</a:t>
            </a:r>
          </a:p>
          <a:p>
            <a:r>
              <a:rPr lang="en-US" dirty="0"/>
              <a:t>4.Data redundancy</a:t>
            </a:r>
          </a:p>
          <a:p>
            <a:r>
              <a:rPr lang="en-US" dirty="0"/>
              <a:t>5.Delivery performance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39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2">
            <a:extLst>
              <a:ext uri="{FF2B5EF4-FFF2-40B4-BE49-F238E27FC236}">
                <a16:creationId xmlns:a16="http://schemas.microsoft.com/office/drawing/2014/main" id="{B2EF7B23-389B-4B3E-86C7-12E2E65C6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843" y="2327611"/>
            <a:ext cx="10363200" cy="2628703"/>
          </a:xfrm>
        </p:spPr>
        <p:txBody>
          <a:bodyPr/>
          <a:lstStyle/>
          <a:p>
            <a:pPr algn="ctr"/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752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Objective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5DE2948A-5829-4C32-9B81-3A0F975B35F9}"/>
              </a:ext>
            </a:extLst>
          </p:cNvPr>
          <p:cNvSpPr txBox="1">
            <a:spLocks/>
          </p:cNvSpPr>
          <p:nvPr/>
        </p:nvSpPr>
        <p:spPr>
          <a:xfrm>
            <a:off x="1716155" y="1285461"/>
            <a:ext cx="8872331" cy="4320209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1.Satisfactory level of the customer</a:t>
            </a:r>
          </a:p>
          <a:p>
            <a:r>
              <a:rPr lang="en-US" dirty="0"/>
              <a:t>2.Facilities user to communicate</a:t>
            </a:r>
          </a:p>
          <a:p>
            <a:r>
              <a:rPr lang="en-US" dirty="0"/>
              <a:t>3.Software solution</a:t>
            </a:r>
          </a:p>
          <a:p>
            <a:r>
              <a:rPr lang="en-US" dirty="0"/>
              <a:t>4.information Technology </a:t>
            </a:r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Project Proposal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6BCE11E-8C30-4CC8-97B4-9E02CAC01BAB}"/>
              </a:ext>
            </a:extLst>
          </p:cNvPr>
          <p:cNvSpPr txBox="1">
            <a:spLocks/>
          </p:cNvSpPr>
          <p:nvPr/>
        </p:nvSpPr>
        <p:spPr>
          <a:xfrm>
            <a:off x="1133058" y="1207802"/>
            <a:ext cx="9813237" cy="411957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US" dirty="0"/>
              <a:t>1</a:t>
            </a:r>
            <a:r>
              <a:rPr lang="en-US" dirty="0" smtClean="0"/>
              <a:t>.It </a:t>
            </a:r>
            <a:r>
              <a:rPr lang="en-US" dirty="0"/>
              <a:t>provides better and efficient service to customer</a:t>
            </a:r>
          </a:p>
          <a:p>
            <a:r>
              <a:rPr lang="en-US" dirty="0"/>
              <a:t>2</a:t>
            </a:r>
            <a:r>
              <a:rPr lang="en-US" dirty="0" smtClean="0"/>
              <a:t>.Reduce </a:t>
            </a:r>
            <a:r>
              <a:rPr lang="en-US" dirty="0"/>
              <a:t>the workload of employee</a:t>
            </a:r>
          </a:p>
          <a:p>
            <a:r>
              <a:rPr lang="en-US" dirty="0"/>
              <a:t>3</a:t>
            </a:r>
            <a:r>
              <a:rPr lang="en-US" dirty="0" smtClean="0"/>
              <a:t>.Provide </a:t>
            </a:r>
            <a:r>
              <a:rPr lang="en-US" dirty="0"/>
              <a:t>facility for proper monitoring</a:t>
            </a:r>
          </a:p>
          <a:p>
            <a:r>
              <a:rPr lang="en-US" dirty="0"/>
              <a:t>4</a:t>
            </a:r>
            <a:r>
              <a:rPr lang="en-US" dirty="0" smtClean="0"/>
              <a:t>.All </a:t>
            </a:r>
            <a:r>
              <a:rPr lang="en-US" dirty="0"/>
              <a:t>service information will be available to a member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95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Activity planner Table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89" y="1009312"/>
            <a:ext cx="5930915" cy="506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31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Activity planner 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90767D-E357-48CB-B8C1-7F7C5DE6F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240908"/>
            <a:ext cx="6427304" cy="433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28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930" y="114499"/>
            <a:ext cx="6546574" cy="839658"/>
          </a:xfrm>
        </p:spPr>
        <p:txBody>
          <a:bodyPr/>
          <a:lstStyle/>
          <a:p>
            <a:pPr algn="ctr"/>
            <a:r>
              <a:rPr lang="en-US" dirty="0"/>
              <a:t>Interviews And Questioners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8B0A561-8DA5-4DBF-AAD1-B58EA5157713}"/>
              </a:ext>
            </a:extLst>
          </p:cNvPr>
          <p:cNvSpPr txBox="1">
            <a:spLocks/>
          </p:cNvSpPr>
          <p:nvPr/>
        </p:nvSpPr>
        <p:spPr>
          <a:xfrm>
            <a:off x="1013789" y="954156"/>
            <a:ext cx="10012019" cy="4518991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83" y="1137036"/>
            <a:ext cx="4582883" cy="5342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6" y="1137036"/>
            <a:ext cx="4562068" cy="53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926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CD118C-BF37-46CC-8D05-EB4116843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581" y="0"/>
            <a:ext cx="8481393" cy="839658"/>
          </a:xfrm>
        </p:spPr>
        <p:txBody>
          <a:bodyPr/>
          <a:lstStyle/>
          <a:p>
            <a:pPr algn="ctr"/>
            <a:r>
              <a:rPr lang="en-US" dirty="0"/>
              <a:t>Information Gathering and Summaries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5898E17-2933-47A6-AF78-5D5F73359BB3}"/>
              </a:ext>
            </a:extLst>
          </p:cNvPr>
          <p:cNvSpPr txBox="1">
            <a:spLocks/>
          </p:cNvSpPr>
          <p:nvPr/>
        </p:nvSpPr>
        <p:spPr>
          <a:xfrm>
            <a:off x="1159564" y="1075282"/>
            <a:ext cx="10568610" cy="4570144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marL="457200" indent="-457200">
              <a:buAutoNum type="arabicPeriod"/>
            </a:pPr>
            <a:r>
              <a:rPr lang="en-US" dirty="0" smtClean="0"/>
              <a:t>The main problem based on time.</a:t>
            </a:r>
          </a:p>
          <a:p>
            <a:pPr marL="457200" indent="-457200">
              <a:buAutoNum type="arabicPeriod"/>
            </a:pPr>
            <a:r>
              <a:rPr lang="en-US" dirty="0" smtClean="0"/>
              <a:t>People don’t  get  their delivery on time.</a:t>
            </a:r>
          </a:p>
          <a:p>
            <a:pPr marL="457200" indent="-457200">
              <a:buAutoNum type="arabicPeriod"/>
            </a:pPr>
            <a:r>
              <a:rPr lang="en-US" dirty="0" smtClean="0"/>
              <a:t>Software smoothness.</a:t>
            </a:r>
          </a:p>
          <a:p>
            <a:pPr marL="457200" indent="-457200">
              <a:buAutoNum type="arabicPeriod"/>
            </a:pPr>
            <a:r>
              <a:rPr lang="en-US" dirty="0" smtClean="0"/>
              <a:t>Two factor calling system.</a:t>
            </a:r>
          </a:p>
          <a:p>
            <a:pPr marL="457200" indent="-4572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ightfall design templat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ightfall design slides.potx" id="{1F21CAEF-9FBE-490C-A0F8-816FBEE90D46}" vid="{85D2A922-5EE5-4375-8B4A-B39999B15898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Arial">
      <a:maj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5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716</TotalTime>
  <Words>216</Words>
  <Application>Microsoft Office PowerPoint</Application>
  <PresentationFormat>Widescreen</PresentationFormat>
  <Paragraphs>60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Times New Roman</vt:lpstr>
      <vt:lpstr>Wingdings</vt:lpstr>
      <vt:lpstr>Wingdings 2</vt:lpstr>
      <vt:lpstr>Wingdings 3</vt:lpstr>
      <vt:lpstr>Nightfall design template</vt:lpstr>
      <vt:lpstr>PowerPoint Presentation</vt:lpstr>
      <vt:lpstr>Introduction</vt:lpstr>
      <vt:lpstr>Problem Definition</vt:lpstr>
      <vt:lpstr>Objective</vt:lpstr>
      <vt:lpstr>Project Proposal</vt:lpstr>
      <vt:lpstr>Activity planner Table</vt:lpstr>
      <vt:lpstr>Activity planner Chart</vt:lpstr>
      <vt:lpstr>Interviews And Questioners</vt:lpstr>
      <vt:lpstr>Information Gathering and Summaries</vt:lpstr>
      <vt:lpstr>DFD : Level 0</vt:lpstr>
      <vt:lpstr>DFD : Child level</vt:lpstr>
      <vt:lpstr>DFD : Child level</vt:lpstr>
      <vt:lpstr>ER Diagram</vt:lpstr>
      <vt:lpstr>ER Diagram design</vt:lpstr>
      <vt:lpstr>Use Case Diagram</vt:lpstr>
      <vt:lpstr>Use Case Diagram</vt:lpstr>
      <vt:lpstr>Use Case Diagram</vt:lpstr>
      <vt:lpstr>Use Case Diagram</vt:lpstr>
      <vt:lpstr>Class Diagram : Administrator</vt:lpstr>
      <vt:lpstr>Class Diagram : Manager</vt:lpstr>
      <vt:lpstr>Class Diagram : Staff</vt:lpstr>
      <vt:lpstr>Class Diagram : User</vt:lpstr>
      <vt:lpstr>Interface : D-FASTER</vt:lpstr>
      <vt:lpstr>Interface : D-FASTER</vt:lpstr>
      <vt:lpstr>Interface : D-FASTER</vt:lpstr>
      <vt:lpstr>Interface : D-FASTER</vt:lpstr>
      <vt:lpstr>Interface : D-FASTER</vt:lpstr>
      <vt:lpstr>Interface : D-FASTER</vt:lpstr>
      <vt:lpstr>Interface : D-FASTER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MD NAZIM UDDIN</dc:creator>
  <cp:lastModifiedBy>MD NAZIM UDDIN</cp:lastModifiedBy>
  <cp:revision>37</cp:revision>
  <dcterms:created xsi:type="dcterms:W3CDTF">2019-07-09T09:01:19Z</dcterms:created>
  <dcterms:modified xsi:type="dcterms:W3CDTF">2019-07-25T04:33:45Z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